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63" r:id="rId4"/>
    <p:sldId id="271" r:id="rId5"/>
    <p:sldId id="272" r:id="rId6"/>
    <p:sldId id="273" r:id="rId7"/>
    <p:sldId id="274" r:id="rId8"/>
    <p:sldId id="276" r:id="rId9"/>
    <p:sldId id="290" r:id="rId10"/>
    <p:sldId id="313" r:id="rId11"/>
    <p:sldId id="277" r:id="rId12"/>
    <p:sldId id="305" r:id="rId13"/>
    <p:sldId id="281" r:id="rId14"/>
    <p:sldId id="259" r:id="rId15"/>
    <p:sldId id="293" r:id="rId16"/>
    <p:sldId id="294" r:id="rId17"/>
    <p:sldId id="306" r:id="rId18"/>
    <p:sldId id="307" r:id="rId19"/>
    <p:sldId id="308" r:id="rId20"/>
    <p:sldId id="309" r:id="rId21"/>
    <p:sldId id="310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384" autoAdjust="0"/>
  </p:normalViewPr>
  <p:slideViewPr>
    <p:cSldViewPr snapToGrid="0" snapToObjects="1">
      <p:cViewPr>
        <p:scale>
          <a:sx n="64" d="100"/>
          <a:sy n="64" d="100"/>
        </p:scale>
        <p:origin x="-688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9A33C-41E4-0840-B690-7E9502B74AC1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2815-C8AA-9B46-8B23-AE401F268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0105-0C9A-47B6-BE60-0E2ACC6DB2FB}" type="datetimeFigureOut">
              <a:rPr lang="en-US" smtClean="0"/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C422-14E9-408B-B20A-6AEAD8781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C422-14E9-408B-B20A-6AEAD87813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8E29-F8A1-2641-B5C2-8AED54FE799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F564-B0F4-1A4A-8355-5D33C530D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764"/>
            <a:ext cx="8229600" cy="1319134"/>
          </a:xfrm>
        </p:spPr>
        <p:txBody>
          <a:bodyPr>
            <a:noAutofit/>
          </a:bodyPr>
          <a:lstStyle/>
          <a:p>
            <a:r>
              <a:rPr lang="en-US" sz="9600" dirty="0" smtClean="0"/>
              <a:t>EVOLUTION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899"/>
            <a:ext cx="8229600" cy="1469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Change</a:t>
            </a:r>
            <a:r>
              <a:rPr lang="en-US" sz="8000" baseline="0" dirty="0" smtClean="0"/>
              <a:t> over time</a:t>
            </a:r>
          </a:p>
        </p:txBody>
      </p:sp>
      <p:pic>
        <p:nvPicPr>
          <p:cNvPr id="1026" name="Picture 2" descr="Image result for evolution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48" y="3147935"/>
            <a:ext cx="5696002" cy="32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Fossil record</a:t>
            </a:r>
          </a:p>
          <a:p>
            <a:r>
              <a:rPr lang="en-US" dirty="0" smtClean="0"/>
              <a:t>2. Comparative anatomy</a:t>
            </a:r>
          </a:p>
          <a:p>
            <a:r>
              <a:rPr lang="en-US" dirty="0" smtClean="0"/>
              <a:t>3. Embryological development</a:t>
            </a:r>
          </a:p>
          <a:p>
            <a:r>
              <a:rPr lang="en-US" dirty="0" smtClean="0"/>
              <a:t>4. Comparative DNA</a:t>
            </a:r>
          </a:p>
          <a:p>
            <a:r>
              <a:rPr lang="en-US" dirty="0" smtClean="0"/>
              <a:t>5. Biogeography</a:t>
            </a:r>
            <a:endParaRPr lang="en-US" dirty="0"/>
          </a:p>
        </p:txBody>
      </p:sp>
      <p:sp>
        <p:nvSpPr>
          <p:cNvPr id="4" name="AutoShape 2" descr="Image result for evidence of evolution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evidence of evolution pi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Fossil</a:t>
            </a:r>
            <a:r>
              <a:rPr lang="en-US" dirty="0" smtClean="0"/>
              <a:t> </a:t>
            </a:r>
            <a:r>
              <a:rPr lang="en-US" baseline="0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lvl="1"/>
            <a:r>
              <a:rPr lang="en-US" dirty="0" smtClean="0"/>
              <a:t>All organisms living today share common ancestry with earlier simpler life forms</a:t>
            </a:r>
          </a:p>
        </p:txBody>
      </p:sp>
      <p:pic>
        <p:nvPicPr>
          <p:cNvPr id="4" name="Picture 3" descr="dinosaur foss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88" y="2593181"/>
            <a:ext cx="3810000" cy="2540000"/>
          </a:xfrm>
          <a:prstGeom prst="rect">
            <a:avLst/>
          </a:prstGeom>
        </p:spPr>
      </p:pic>
      <p:pic>
        <p:nvPicPr>
          <p:cNvPr id="6146" name="Picture 2" descr="Image result for evidence of evolution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9" y="2560638"/>
            <a:ext cx="3947585" cy="29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910"/>
            <a:ext cx="8229600" cy="959370"/>
          </a:xfrm>
        </p:spPr>
        <p:txBody>
          <a:bodyPr/>
          <a:lstStyle/>
          <a:p>
            <a:r>
              <a:rPr lang="en-US" dirty="0" smtClean="0"/>
              <a:t>Comparative 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4460"/>
            <a:ext cx="8229600" cy="530170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400" u="sng" dirty="0" smtClean="0"/>
              <a:t>Homologous </a:t>
            </a:r>
            <a:r>
              <a:rPr lang="en-US" sz="2400" u="sng" dirty="0"/>
              <a:t>Structures</a:t>
            </a:r>
          </a:p>
          <a:p>
            <a:pPr lvl="1"/>
            <a:r>
              <a:rPr lang="en-US" sz="2400" dirty="0"/>
              <a:t>Structures that share a common ancestry</a:t>
            </a:r>
          </a:p>
          <a:p>
            <a:pPr lvl="1"/>
            <a:r>
              <a:rPr lang="en-US" sz="2400" dirty="0"/>
              <a:t>Same  structure; Different </a:t>
            </a:r>
            <a:r>
              <a:rPr lang="en-US" sz="2400" dirty="0" smtClean="0"/>
              <a:t>function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 </a:t>
            </a:r>
            <a:r>
              <a:rPr lang="en-US" sz="2400" u="sng" dirty="0" smtClean="0"/>
              <a:t>Analogous </a:t>
            </a:r>
            <a:r>
              <a:rPr lang="en-US" sz="2400" u="sng" dirty="0"/>
              <a:t>Structure</a:t>
            </a:r>
          </a:p>
          <a:p>
            <a:pPr lvl="1">
              <a:defRPr/>
            </a:pPr>
            <a:r>
              <a:rPr lang="en-US" sz="2400" dirty="0"/>
              <a:t>Features that don’t derive from a common ancestor</a:t>
            </a:r>
          </a:p>
          <a:p>
            <a:pPr lvl="1">
              <a:defRPr/>
            </a:pPr>
            <a:r>
              <a:rPr lang="en-US" sz="2400" dirty="0"/>
              <a:t>Same Function: Different </a:t>
            </a:r>
            <a:r>
              <a:rPr lang="en-US" sz="2400" dirty="0" smtClean="0"/>
              <a:t>Structure</a:t>
            </a:r>
          </a:p>
          <a:p>
            <a:pPr lvl="1">
              <a:defRPr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u="sng" dirty="0" smtClean="0"/>
              <a:t>Vestigial </a:t>
            </a:r>
            <a:r>
              <a:rPr lang="en-US" sz="2400" u="sng" dirty="0"/>
              <a:t>Structure </a:t>
            </a:r>
          </a:p>
          <a:p>
            <a:pPr lvl="1"/>
            <a:r>
              <a:rPr lang="en-US" sz="2400" dirty="0"/>
              <a:t>Structures that are considered evidence of an organism's evolutionary past</a:t>
            </a:r>
          </a:p>
          <a:p>
            <a:pPr lvl="1"/>
            <a:r>
              <a:rPr lang="en-US" sz="2400" dirty="0"/>
              <a:t>Not used anymore</a:t>
            </a:r>
          </a:p>
          <a:p>
            <a:pPr marL="514350" indent="-514350">
              <a:buFont typeface="+mj-lt"/>
              <a:buAutoNum type="arabicPeriod"/>
            </a:pPr>
            <a:endParaRPr lang="en-US" baseline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10" y="744907"/>
            <a:ext cx="1903751" cy="1580970"/>
          </a:xfrm>
          <a:prstGeom prst="rect">
            <a:avLst/>
          </a:prstGeom>
        </p:spPr>
      </p:pic>
      <p:pic>
        <p:nvPicPr>
          <p:cNvPr id="5" name="Picture 4" descr="a497ba34b04e30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996" y="3618067"/>
            <a:ext cx="1218519" cy="11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e84533d67d0758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032" y="3955671"/>
            <a:ext cx="1240892" cy="8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7478" y="5228582"/>
            <a:ext cx="2437037" cy="16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0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145733" y="274320"/>
            <a:ext cx="8852535" cy="12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Embryological Development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Embryos of different species develop in almost identical ways.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325"/>
            <a:ext cx="4391978" cy="50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4" y="2286000"/>
            <a:ext cx="3134678" cy="31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725805" y="5607844"/>
            <a:ext cx="2587467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Human fetus at 8 weeks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62" y="381000"/>
            <a:ext cx="6326638" cy="6104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521" y="1843824"/>
            <a:ext cx="7927702" cy="4641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62" y="381000"/>
            <a:ext cx="6326638" cy="6104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700" y="3216732"/>
            <a:ext cx="7640912" cy="3268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ry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62" y="381000"/>
            <a:ext cx="6326638" cy="6104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Comparing DNA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cientists</a:t>
            </a:r>
            <a:r>
              <a:rPr lang="en-US" baseline="0" dirty="0" smtClean="0"/>
              <a:t> look at similar DNA sequences of different</a:t>
            </a:r>
            <a:r>
              <a:rPr lang="en-US" dirty="0" smtClean="0"/>
              <a:t> animals to see how closely related animals are to make cladograms. </a:t>
            </a:r>
            <a:endParaRPr lang="en-US" baseline="0" dirty="0" smtClean="0"/>
          </a:p>
        </p:txBody>
      </p:sp>
      <p:pic>
        <p:nvPicPr>
          <p:cNvPr id="4" name="Picture 3" descr="phylogeny_tree_m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88" y="3269354"/>
            <a:ext cx="5723794" cy="3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Biogeography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169234"/>
            <a:ext cx="8229600" cy="495693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How and why plants and animals live</a:t>
            </a:r>
            <a:r>
              <a:rPr lang="en-US" baseline="0" dirty="0" smtClean="0"/>
              <a:t> where they do</a:t>
            </a:r>
            <a:endParaRPr lang="en-US" dirty="0"/>
          </a:p>
        </p:txBody>
      </p:sp>
      <p:pic>
        <p:nvPicPr>
          <p:cNvPr id="4" name="Picture 3" descr="frog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2" y="1828198"/>
            <a:ext cx="3379628" cy="2414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828" y="1828198"/>
            <a:ext cx="5041040" cy="307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mage result for evidence of evolution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" y="4255074"/>
            <a:ext cx="3489325" cy="26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2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evolution happens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Microevolution</a:t>
            </a:r>
          </a:p>
          <a:p>
            <a:pPr lvl="1"/>
            <a:r>
              <a:rPr lang="en-US" dirty="0" smtClean="0"/>
              <a:t>Occurs over a relatively </a:t>
            </a:r>
            <a:r>
              <a:rPr lang="en-US" u="sng" dirty="0" smtClean="0"/>
              <a:t>short period </a:t>
            </a:r>
            <a:r>
              <a:rPr lang="en-US" dirty="0" smtClean="0"/>
              <a:t>of time </a:t>
            </a:r>
            <a:r>
              <a:rPr lang="en-US" u="sng" dirty="0" smtClean="0"/>
              <a:t>within a population or</a:t>
            </a:r>
            <a:r>
              <a:rPr lang="en-US" u="sng" baseline="0" dirty="0" smtClean="0"/>
              <a:t> species. </a:t>
            </a:r>
            <a:r>
              <a:rPr lang="en-US" baseline="0" dirty="0" smtClean="0"/>
              <a:t>Mutation, selection, gene flow,</a:t>
            </a:r>
            <a:r>
              <a:rPr lang="en-US" dirty="0" smtClean="0"/>
              <a:t> and genetic drift. </a:t>
            </a:r>
            <a:endParaRPr lang="en-US" u="sng" baseline="0" dirty="0" smtClean="0"/>
          </a:p>
          <a:p>
            <a:pPr lvl="1"/>
            <a:endParaRPr lang="en-US" dirty="0"/>
          </a:p>
          <a:p>
            <a:r>
              <a:rPr lang="en-US" dirty="0" smtClean="0"/>
              <a:t>Macroevolution</a:t>
            </a:r>
          </a:p>
          <a:p>
            <a:pPr lvl="1"/>
            <a:r>
              <a:rPr lang="en-US" dirty="0" smtClean="0"/>
              <a:t>Occurs over </a:t>
            </a:r>
            <a:r>
              <a:rPr lang="en-US" u="sng" dirty="0" smtClean="0"/>
              <a:t>geologic time</a:t>
            </a:r>
          </a:p>
          <a:p>
            <a:pPr lvl="1"/>
            <a:r>
              <a:rPr lang="en-US" dirty="0" smtClean="0"/>
              <a:t>Result of microevolution over time, like speciation </a:t>
            </a:r>
          </a:p>
        </p:txBody>
      </p:sp>
    </p:spTree>
    <p:extLst>
      <p:ext uri="{BB962C8B-B14F-4D97-AF65-F5344CB8AC3E}">
        <p14:creationId xmlns:p14="http://schemas.microsoft.com/office/powerpoint/2010/main" val="28450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1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baseline="0" dirty="0" smtClean="0"/>
              <a:t> who studied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792"/>
            <a:ext cx="8229600" cy="509037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Jean Lamarck </a:t>
            </a:r>
            <a:r>
              <a:rPr lang="en-US" dirty="0" smtClean="0"/>
              <a:t>– acquired characteristics </a:t>
            </a:r>
          </a:p>
        </p:txBody>
      </p:sp>
      <p:pic>
        <p:nvPicPr>
          <p:cNvPr id="4" name="Picture 3" descr="jean-baptiste_lamar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5" y="1632580"/>
            <a:ext cx="1956216" cy="1892927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3510" y="1666811"/>
            <a:ext cx="1746121" cy="21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11113" y="1666811"/>
            <a:ext cx="230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Alfred Wallace </a:t>
            </a:r>
            <a:endParaRPr lang="en-US" b="1" u="sng" dirty="0"/>
          </a:p>
        </p:txBody>
      </p:sp>
      <p:pic>
        <p:nvPicPr>
          <p:cNvPr id="7" name="Picture 6" descr="Wallace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113" y="2154857"/>
            <a:ext cx="2178841" cy="3060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2810" y="4475379"/>
            <a:ext cx="32635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Charles Lyell</a:t>
            </a:r>
          </a:p>
          <a:p>
            <a:pPr lvl="1"/>
            <a:r>
              <a:rPr lang="en-US" dirty="0"/>
              <a:t>Geologist</a:t>
            </a:r>
          </a:p>
          <a:p>
            <a:pPr lvl="0"/>
            <a:r>
              <a:rPr lang="en-US" b="1" u="sng" dirty="0"/>
              <a:t>Thomas Malthus</a:t>
            </a:r>
          </a:p>
          <a:p>
            <a:pPr lvl="1"/>
            <a:r>
              <a:rPr lang="en-US" dirty="0"/>
              <a:t>Studied Human populations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7495" y="3685172"/>
            <a:ext cx="178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Charles Darwin</a:t>
            </a:r>
            <a:endParaRPr lang="en-US" b="1" u="sng" dirty="0"/>
          </a:p>
        </p:txBody>
      </p:sp>
      <p:pic>
        <p:nvPicPr>
          <p:cNvPr id="10" name="Picture 9" descr="c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63" y="4135734"/>
            <a:ext cx="1892621" cy="209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309" y="1587908"/>
            <a:ext cx="6572815" cy="6841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Allele Frequency</a:t>
            </a:r>
          </a:p>
          <a:p>
            <a:pPr lvl="1"/>
            <a:r>
              <a:rPr lang="en-US" dirty="0" smtClean="0"/>
              <a:t>How often an allele occurs in a gene pool relative to the other alleles for that gene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Mutations</a:t>
            </a:r>
          </a:p>
          <a:p>
            <a:pPr marL="857250" lvl="2" indent="0">
              <a:buNone/>
            </a:pPr>
            <a:r>
              <a:rPr lang="en-US" dirty="0" smtClean="0"/>
              <a:t>How</a:t>
            </a:r>
            <a:r>
              <a:rPr lang="en-US" baseline="0" dirty="0" smtClean="0"/>
              <a:t> new alleles first arise</a:t>
            </a:r>
          </a:p>
        </p:txBody>
      </p:sp>
      <p:pic>
        <p:nvPicPr>
          <p:cNvPr id="7170" name="Picture 2" descr="Image result for allele frequenc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93" y="209490"/>
            <a:ext cx="2594132" cy="18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uta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81" y="3132944"/>
            <a:ext cx="3108439" cy="262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2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9587" y="1600200"/>
            <a:ext cx="7030387" cy="4525963"/>
          </a:xfrm>
        </p:spPr>
        <p:txBody>
          <a:bodyPr>
            <a:normAutofit/>
          </a:bodyPr>
          <a:lstStyle/>
          <a:p>
            <a:pPr marL="857250" lvl="2" indent="0">
              <a:buNone/>
            </a:pPr>
            <a:r>
              <a:rPr lang="en-US" sz="3200" dirty="0" smtClean="0"/>
              <a:t>Gene flow</a:t>
            </a:r>
            <a:r>
              <a:rPr lang="en-US" sz="3200" baseline="0" dirty="0" smtClean="0"/>
              <a:t> </a:t>
            </a:r>
          </a:p>
          <a:p>
            <a:pPr marL="1314450" lvl="3" indent="0">
              <a:buNone/>
            </a:pPr>
            <a:r>
              <a:rPr lang="en-US" sz="3200" dirty="0" smtClean="0"/>
              <a:t>Occurs when</a:t>
            </a:r>
            <a:r>
              <a:rPr lang="en-US" sz="3200" baseline="0" dirty="0" smtClean="0"/>
              <a:t> individuals move into or out of a population.</a:t>
            </a:r>
          </a:p>
          <a:p>
            <a:pPr marL="1314450" lvl="3" indent="0">
              <a:buNone/>
            </a:pPr>
            <a:endParaRPr lang="en-US" sz="3200" dirty="0"/>
          </a:p>
          <a:p>
            <a:pPr marL="1314450" lvl="3" indent="0">
              <a:buNone/>
            </a:pPr>
            <a:r>
              <a:rPr lang="en-US" sz="3200" dirty="0" smtClean="0"/>
              <a:t>Genetic Drift</a:t>
            </a:r>
          </a:p>
          <a:p>
            <a:pPr marL="1314450" lvl="3" indent="0">
              <a:buNone/>
            </a:pPr>
            <a:r>
              <a:rPr lang="en-US" sz="3200" baseline="0" dirty="0"/>
              <a:t>	</a:t>
            </a:r>
            <a:r>
              <a:rPr lang="en-US" sz="3200" baseline="0" dirty="0" smtClean="0"/>
              <a:t>random</a:t>
            </a:r>
            <a:r>
              <a:rPr lang="en-US" sz="3200" dirty="0" smtClean="0"/>
              <a:t> change in allele frequencies that occurs in a small population</a:t>
            </a:r>
          </a:p>
        </p:txBody>
      </p:sp>
      <p:pic>
        <p:nvPicPr>
          <p:cNvPr id="8194" name="Picture 2" descr="Image result for gene flow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24" y="274638"/>
            <a:ext cx="40290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genetic drif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05" y="2553948"/>
            <a:ext cx="3072984" cy="23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Reproduction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2"/>
            <a:ext cx="8229600" cy="5061861"/>
          </a:xfrm>
        </p:spPr>
        <p:txBody>
          <a:bodyPr/>
          <a:lstStyle/>
          <a:p>
            <a:pPr lvl="0"/>
            <a:r>
              <a:rPr lang="en-US" dirty="0" smtClean="0"/>
              <a:t>Sympatric Speciation</a:t>
            </a:r>
            <a:endParaRPr lang="en-US" baseline="0" dirty="0" smtClean="0"/>
          </a:p>
          <a:p>
            <a:r>
              <a:rPr lang="en-US" dirty="0" smtClean="0"/>
              <a:t>The condition</a:t>
            </a:r>
            <a:r>
              <a:rPr lang="en-US" baseline="0" dirty="0" smtClean="0"/>
              <a:t> in which two populations of the same species do not bred with one another because of geographic separation, a difference in mating periods, or other barriers</a:t>
            </a:r>
            <a:endParaRPr lang="en-US" dirty="0"/>
          </a:p>
        </p:txBody>
      </p:sp>
      <p:pic>
        <p:nvPicPr>
          <p:cNvPr id="4" name="Picture 3" descr="fro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3257"/>
            <a:ext cx="2580310" cy="2786377"/>
          </a:xfrm>
          <a:prstGeom prst="rect">
            <a:avLst/>
          </a:prstGeom>
        </p:spPr>
      </p:pic>
      <p:pic>
        <p:nvPicPr>
          <p:cNvPr id="5" name="Picture 4" descr="bi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04802"/>
            <a:ext cx="3576065" cy="26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7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57150"/>
            <a:ext cx="9115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3" y="942975"/>
            <a:ext cx="2336967" cy="17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21481" y="2849654"/>
            <a:ext cx="1542229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Marine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Iguana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595" y="1023991"/>
            <a:ext cx="1788151" cy="268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330595" y="3789512"/>
            <a:ext cx="2115175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Blue-footed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booby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337" y="3284369"/>
            <a:ext cx="3920398" cy="29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06844" y="2869927"/>
            <a:ext cx="147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Giant tortoise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3650" y="4209072"/>
            <a:ext cx="3525439" cy="234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03968" y="3875645"/>
            <a:ext cx="100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3493"/>
            <a:ext cx="83200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866468"/>
            <a:ext cx="81502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87558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1438275"/>
            <a:ext cx="808672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68617" y="1417638"/>
            <a:ext cx="8775383" cy="93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Arial" charset="0"/>
              </a:rPr>
            </a:b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92911" y="6360646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7205" y="659568"/>
            <a:ext cx="8229600" cy="56063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u="sng" dirty="0" smtClean="0"/>
              <a:t>Many</a:t>
            </a:r>
            <a:r>
              <a:rPr lang="en-US" sz="3600" dirty="0" smtClean="0"/>
              <a:t> variations exists among individuals in a species</a:t>
            </a:r>
          </a:p>
          <a:p>
            <a:r>
              <a:rPr lang="en-US" sz="3600" dirty="0" smtClean="0"/>
              <a:t>2. Individuals will compete for </a:t>
            </a:r>
            <a:r>
              <a:rPr lang="en-US" sz="3600" u="sng" dirty="0" smtClean="0"/>
              <a:t>resources</a:t>
            </a:r>
          </a:p>
          <a:p>
            <a:r>
              <a:rPr lang="en-US" sz="3600" dirty="0"/>
              <a:t>3. Competition would lead to the </a:t>
            </a:r>
            <a:r>
              <a:rPr lang="en-US" sz="3600" u="sng" dirty="0"/>
              <a:t>death</a:t>
            </a:r>
            <a:r>
              <a:rPr lang="en-US" sz="3600" dirty="0"/>
              <a:t> of some individuals while others would </a:t>
            </a:r>
            <a:r>
              <a:rPr lang="en-US" sz="3600" u="sng" dirty="0"/>
              <a:t>survive</a:t>
            </a:r>
          </a:p>
          <a:p>
            <a:r>
              <a:rPr lang="en-US" sz="3600" dirty="0"/>
              <a:t>4. Individuals that had </a:t>
            </a:r>
            <a:r>
              <a:rPr lang="en-US" sz="3600" u="sng" dirty="0"/>
              <a:t>advantageous variations</a:t>
            </a:r>
            <a:r>
              <a:rPr lang="en-US" sz="3600" dirty="0"/>
              <a:t> are more likely to survive and reproduce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-88583" y="540362"/>
            <a:ext cx="8775383" cy="8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9357" y="64757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540362"/>
            <a:ext cx="8229600" cy="4153083"/>
          </a:xfrm>
        </p:spPr>
        <p:txBody>
          <a:bodyPr/>
          <a:lstStyle/>
          <a:p>
            <a:r>
              <a:rPr lang="en-US" dirty="0" smtClean="0"/>
              <a:t>This process came to be known as NATURAL SELECTION</a:t>
            </a:r>
          </a:p>
          <a:p>
            <a:r>
              <a:rPr lang="en-US" dirty="0" smtClean="0"/>
              <a:t>The favorable</a:t>
            </a:r>
            <a:r>
              <a:rPr lang="en-US" baseline="0" dirty="0" smtClean="0"/>
              <a:t> variations are </a:t>
            </a:r>
            <a:r>
              <a:rPr lang="en-US" u="sng" baseline="0" dirty="0" smtClean="0"/>
              <a:t>ADAPTATIONS</a:t>
            </a:r>
          </a:p>
          <a:p>
            <a:r>
              <a:rPr lang="en-US" u="sng" baseline="0" dirty="0" smtClean="0"/>
              <a:t>Fitness</a:t>
            </a:r>
            <a:r>
              <a:rPr lang="en-US" baseline="0" dirty="0" smtClean="0"/>
              <a:t>: an organisms ability to survive and produce fertile offspring</a:t>
            </a:r>
          </a:p>
        </p:txBody>
      </p:sp>
      <p:pic>
        <p:nvPicPr>
          <p:cNvPr id="3074" name="Picture 2" descr="Image result for natural selection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65" y="3442638"/>
            <a:ext cx="4248670" cy="30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357</Words>
  <Application>Microsoft Macintosh PowerPoint</Application>
  <PresentationFormat>On-screen Show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EVOLUTION</vt:lpstr>
      <vt:lpstr>Scientists who studied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</vt:lpstr>
      <vt:lpstr>Fossil Evidence</vt:lpstr>
      <vt:lpstr>Comparative Anatomy </vt:lpstr>
      <vt:lpstr>PowerPoint Presentation</vt:lpstr>
      <vt:lpstr>PowerPoint Presentation</vt:lpstr>
      <vt:lpstr>PowerPoint Presentation</vt:lpstr>
      <vt:lpstr>PowerPoint Presentation</vt:lpstr>
      <vt:lpstr>Comparing DNA</vt:lpstr>
      <vt:lpstr>Biogeography </vt:lpstr>
      <vt:lpstr>How evolution happens </vt:lpstr>
      <vt:lpstr>PowerPoint Presentation</vt:lpstr>
      <vt:lpstr>PowerPoint Presentation</vt:lpstr>
      <vt:lpstr>Reproduction Isolation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NOTES</dc:title>
  <dc:creator>teacher</dc:creator>
  <cp:lastModifiedBy>Teacher ICSD</cp:lastModifiedBy>
  <cp:revision>29</cp:revision>
  <cp:lastPrinted>2012-03-14T15:53:29Z</cp:lastPrinted>
  <dcterms:created xsi:type="dcterms:W3CDTF">2012-03-23T13:37:19Z</dcterms:created>
  <dcterms:modified xsi:type="dcterms:W3CDTF">2017-03-13T14:57:24Z</dcterms:modified>
</cp:coreProperties>
</file>