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handoutMasterIdLst>
    <p:handoutMasterId r:id="rId39"/>
  </p:handoutMasterIdLst>
  <p:sldIdLst>
    <p:sldId id="256" r:id="rId2"/>
    <p:sldId id="257" r:id="rId3"/>
    <p:sldId id="272" r:id="rId4"/>
    <p:sldId id="273" r:id="rId5"/>
    <p:sldId id="274" r:id="rId6"/>
    <p:sldId id="294" r:id="rId7"/>
    <p:sldId id="258" r:id="rId8"/>
    <p:sldId id="275" r:id="rId9"/>
    <p:sldId id="261" r:id="rId10"/>
    <p:sldId id="276" r:id="rId11"/>
    <p:sldId id="277" r:id="rId12"/>
    <p:sldId id="295" r:id="rId13"/>
    <p:sldId id="278" r:id="rId14"/>
    <p:sldId id="279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264" r:id="rId28"/>
    <p:sldId id="287" r:id="rId29"/>
    <p:sldId id="289" r:id="rId30"/>
    <p:sldId id="288" r:id="rId31"/>
    <p:sldId id="266" r:id="rId32"/>
    <p:sldId id="290" r:id="rId33"/>
    <p:sldId id="291" r:id="rId34"/>
    <p:sldId id="292" r:id="rId35"/>
    <p:sldId id="271" r:id="rId36"/>
    <p:sldId id="293" r:id="rId37"/>
    <p:sldId id="26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75" d="100"/>
          <a:sy n="75" d="100"/>
        </p:scale>
        <p:origin x="-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7BF84-1D7B-414D-ADDC-C695FF4E25DC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D615D-6DAC-8347-B0FB-F67DE1DCF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82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5C7F-1AC4-7143-84C7-873F69E13933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D4FE-6249-0440-BCD4-6D9C2B864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5C7F-1AC4-7143-84C7-873F69E13933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D4FE-6249-0440-BCD4-6D9C2B864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5C7F-1AC4-7143-84C7-873F69E13933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D4FE-6249-0440-BCD4-6D9C2B864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5C7F-1AC4-7143-84C7-873F69E13933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D4FE-6249-0440-BCD4-6D9C2B864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5C7F-1AC4-7143-84C7-873F69E13933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D4FE-6249-0440-BCD4-6D9C2B864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5C7F-1AC4-7143-84C7-873F69E13933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D4FE-6249-0440-BCD4-6D9C2B864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5C7F-1AC4-7143-84C7-873F69E13933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D4FE-6249-0440-BCD4-6D9C2B864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5C7F-1AC4-7143-84C7-873F69E13933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D4FE-6249-0440-BCD4-6D9C2B864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5C7F-1AC4-7143-84C7-873F69E13933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D4FE-6249-0440-BCD4-6D9C2B864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5C7F-1AC4-7143-84C7-873F69E13933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D4FE-6249-0440-BCD4-6D9C2B864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5C7F-1AC4-7143-84C7-873F69E13933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D4FE-6249-0440-BCD4-6D9C2B864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/>
            </a:gs>
            <a:gs pos="97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25C7F-1AC4-7143-84C7-873F69E13933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D4FE-6249-0440-BCD4-6D9C2B864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wisc-online.com/objects/ViewObject.aspx?ID=AP1302" TargetMode="External"/><Relationship Id="rId3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Protein Synthesis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RNA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2. Ribosomal RNA (</a:t>
            </a:r>
            <a:r>
              <a:rPr lang="en-US" dirty="0" err="1" smtClean="0"/>
              <a:t>rRNA</a:t>
            </a:r>
            <a:r>
              <a:rPr lang="en-US" dirty="0" smtClean="0"/>
              <a:t>) -Reads </a:t>
            </a:r>
            <a:r>
              <a:rPr lang="en-US" dirty="0" smtClean="0"/>
              <a:t>the mRNA</a:t>
            </a:r>
          </a:p>
        </p:txBody>
      </p:sp>
      <p:pic>
        <p:nvPicPr>
          <p:cNvPr id="4" name="Picture 3" descr="rrn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24" y="2633932"/>
            <a:ext cx="3742081" cy="3249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RNA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3. Transfer RNA (</a:t>
            </a:r>
            <a:r>
              <a:rPr lang="en-US" dirty="0" err="1" smtClean="0"/>
              <a:t>tRNA</a:t>
            </a:r>
            <a:r>
              <a:rPr lang="en-US" dirty="0" smtClean="0"/>
              <a:t>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Carries amino acids on one end and transfers 3 bases to mRNA on the</a:t>
            </a:r>
            <a:r>
              <a:rPr lang="en-US" baseline="0" dirty="0" smtClean="0"/>
              <a:t> other end</a:t>
            </a:r>
          </a:p>
        </p:txBody>
      </p:sp>
      <p:pic>
        <p:nvPicPr>
          <p:cNvPr id="5" name="Picture 4" descr="trna_a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65" y="3243924"/>
            <a:ext cx="3037109" cy="333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5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3 nucleotide sequence on mRNA</a:t>
            </a:r>
          </a:p>
          <a:p>
            <a:pPr marL="342900" marR="0" lvl="5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5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ANTICODON:</a:t>
            </a:r>
          </a:p>
          <a:p>
            <a:pPr marL="342900" marR="0" lvl="5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3 nucleotide sequence on </a:t>
            </a:r>
            <a:r>
              <a:rPr lang="en-US" sz="3200" dirty="0" err="1" smtClean="0"/>
              <a:t>tRNA</a:t>
            </a:r>
            <a:r>
              <a:rPr lang="en-US" sz="3200" dirty="0" smtClean="0"/>
              <a:t> complimentary to the mRNA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STAGES OF 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sz="3200" dirty="0" smtClean="0"/>
              <a:t>Transcription</a:t>
            </a:r>
          </a:p>
          <a:p>
            <a:pPr lvl="1"/>
            <a:r>
              <a:rPr lang="en-US" sz="3200" dirty="0" smtClean="0"/>
              <a:t>The process of transferring the genetic information from DNA to mRNA</a:t>
            </a:r>
          </a:p>
          <a:p>
            <a:pPr lvl="1"/>
            <a:r>
              <a:rPr lang="en-US" sz="3200" dirty="0" smtClean="0"/>
              <a:t>Takes</a:t>
            </a:r>
            <a:r>
              <a:rPr lang="en-US" sz="3200" baseline="0" dirty="0" smtClean="0"/>
              <a:t> place in the nucleus</a:t>
            </a:r>
          </a:p>
          <a:p>
            <a:pPr lvl="1"/>
            <a:endParaRPr lang="en-US" dirty="0"/>
          </a:p>
        </p:txBody>
      </p:sp>
      <p:pic>
        <p:nvPicPr>
          <p:cNvPr id="4" name="Picture 3" descr="image0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824" y="3181167"/>
            <a:ext cx="2770246" cy="2944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STAGES OF 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sz="3200" dirty="0" smtClean="0"/>
              <a:t>. Translation</a:t>
            </a:r>
          </a:p>
          <a:p>
            <a:pPr lvl="1"/>
            <a:r>
              <a:rPr lang="en-US" sz="3200" dirty="0" smtClean="0"/>
              <a:t>The process that decodes mRNA into a protein</a:t>
            </a:r>
          </a:p>
          <a:p>
            <a:pPr lvl="1"/>
            <a:r>
              <a:rPr lang="en-US" sz="3200" dirty="0" smtClean="0"/>
              <a:t>Occurs in the cytoplasm on a ribosome</a:t>
            </a:r>
          </a:p>
        </p:txBody>
      </p:sp>
      <p:pic>
        <p:nvPicPr>
          <p:cNvPr id="7" name="Content Placeholder 6" descr="ribosome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35780" b="-35780"/>
          <a:stretch>
            <a:fillRect/>
          </a:stretch>
        </p:blipFill>
        <p:spPr>
          <a:xfrm>
            <a:off x="2877087" y="3436112"/>
            <a:ext cx="3053741" cy="34218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RNA polymerase</a:t>
            </a:r>
          </a:p>
          <a:p>
            <a:pPr lvl="1"/>
            <a:r>
              <a:rPr lang="en-US" sz="3200" dirty="0" smtClean="0"/>
              <a:t>Binds</a:t>
            </a:r>
            <a:r>
              <a:rPr lang="en-US" sz="3200" baseline="0" dirty="0" smtClean="0"/>
              <a:t> to a start signal</a:t>
            </a:r>
          </a:p>
          <a:p>
            <a:pPr lvl="1"/>
            <a:r>
              <a:rPr lang="en-US" sz="3200" baseline="0" dirty="0" smtClean="0"/>
              <a:t>Unwinds the DNA</a:t>
            </a:r>
          </a:p>
          <a:p>
            <a:pPr lvl="1"/>
            <a:r>
              <a:rPr lang="en-US" sz="3200" baseline="0" dirty="0" smtClean="0"/>
              <a:t>Adds Nucleotides</a:t>
            </a:r>
          </a:p>
          <a:p>
            <a:pPr lvl="2"/>
            <a:r>
              <a:rPr lang="en-US" sz="2800" dirty="0" smtClean="0"/>
              <a:t>Uracil replaces thymine</a:t>
            </a:r>
          </a:p>
          <a:p>
            <a:r>
              <a:rPr lang="en-US" sz="3600" dirty="0" smtClean="0"/>
              <a:t>2. mRNA leaves the nucleus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ranscbub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730250"/>
            <a:ext cx="88646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</a:t>
            </a:r>
            <a:r>
              <a:rPr lang="en-US" baseline="0" dirty="0" smtClean="0"/>
              <a:t> GGA TCT AAT CCG CGC TCA TTC AGT</a:t>
            </a:r>
          </a:p>
          <a:p>
            <a:endParaRPr lang="en-US" baseline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</a:t>
            </a:r>
            <a:r>
              <a:rPr lang="en-US" baseline="0" dirty="0" smtClean="0"/>
              <a:t> GGA TCT AAT CCG CGC TCA TTC AGT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AUG CCU AGA UUA GGC GCG AGU AAG UCA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7832" y="2867602"/>
            <a:ext cx="6555205" cy="6151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</a:t>
            </a:r>
            <a:r>
              <a:rPr lang="en-US" baseline="0" dirty="0" smtClean="0"/>
              <a:t> GGA TCT AAT CCG CGC TCA TTC AGT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AUG CCU AGA UUA GGC GCG AGU AAG UCA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9172" y="2806709"/>
            <a:ext cx="5797260" cy="6965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04" y="1143000"/>
            <a:ext cx="8229600" cy="3001682"/>
          </a:xfrm>
        </p:spPr>
        <p:txBody>
          <a:bodyPr>
            <a:normAutofit/>
          </a:bodyPr>
          <a:lstStyle/>
          <a:p>
            <a:r>
              <a:rPr lang="en-US" dirty="0" smtClean="0"/>
              <a:t>What: The production of </a:t>
            </a:r>
            <a:r>
              <a:rPr lang="en-US" u="sng" dirty="0" smtClean="0"/>
              <a:t>proteins</a:t>
            </a:r>
            <a:r>
              <a:rPr lang="en-US" dirty="0" smtClean="0"/>
              <a:t> (long chains of amino acids)</a:t>
            </a:r>
          </a:p>
        </p:txBody>
      </p:sp>
      <p:pic>
        <p:nvPicPr>
          <p:cNvPr id="6" name="Picture 5" descr="Protein_folding_schemat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93406"/>
            <a:ext cx="3795843" cy="3371362"/>
          </a:xfrm>
          <a:prstGeom prst="rect">
            <a:avLst/>
          </a:prstGeom>
        </p:spPr>
      </p:pic>
      <p:pic>
        <p:nvPicPr>
          <p:cNvPr id="7" name="Picture 6" descr="343px-Main_protein_structure_levels_e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954" y="1810850"/>
            <a:ext cx="2612030" cy="4553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</a:t>
            </a:r>
            <a:r>
              <a:rPr lang="en-US" baseline="0" dirty="0" smtClean="0"/>
              <a:t> GGA TCT AAT CCG CGC TCA TTC AGT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AUG CCU AGA UUA GGC GCG AGU AAG UCA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9058" y="2642814"/>
            <a:ext cx="5080284" cy="717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</a:t>
            </a:r>
            <a:r>
              <a:rPr lang="en-US" baseline="0" dirty="0" smtClean="0"/>
              <a:t> GGA TCT AAT CCG CGC TCA TTC AGT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AUG CCU AGA UUA GGC GCG AGU AAG UCA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6034" y="2724762"/>
            <a:ext cx="4384946" cy="655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</a:t>
            </a:r>
            <a:r>
              <a:rPr lang="en-US" baseline="0" dirty="0" smtClean="0"/>
              <a:t> GGA TCT AAT CCG CGC TCA TTC AGT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AUG CCU AGA UUA GGC GCG AGU AAG UCA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5435" y="2847116"/>
            <a:ext cx="3565545" cy="7585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</a:t>
            </a:r>
            <a:r>
              <a:rPr lang="en-US" baseline="0" dirty="0" smtClean="0"/>
              <a:t> GGA TCT AAT CCG CGC TCA TTC AGT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AUG CCU AGA UUA GGC GCG AGU AAG UCA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38230" y="2806141"/>
            <a:ext cx="2478687" cy="820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</a:t>
            </a:r>
            <a:r>
              <a:rPr lang="en-US" baseline="0" dirty="0" smtClean="0"/>
              <a:t> GGA TCT AAT CCG CGC TCA TTC AGT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AUG CCU AGA UUA GGC GCG AGU AAG UCA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4236" y="2806141"/>
            <a:ext cx="1802681" cy="820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</a:t>
            </a:r>
            <a:r>
              <a:rPr lang="en-US" baseline="0" dirty="0" smtClean="0"/>
              <a:t> GGA TCT AAT CCG CGC TCA TTC AGT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AUG CCU AGA UUA GGC GCG AGU AAG UCA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15577" y="2806140"/>
            <a:ext cx="1271223" cy="820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</a:t>
            </a:r>
            <a:r>
              <a:rPr lang="en-US" baseline="0" dirty="0" smtClean="0"/>
              <a:t> GGA TCT AAT CCG CGC TCA TTC AGT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AUG CCU AGA UUA GGC GCG AGU AAG UCA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library.thinkquest.org/04apr/00217/images/content/ribos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5738" y="2171634"/>
            <a:ext cx="5123258" cy="36887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5410"/>
            <a:ext cx="8229600" cy="11430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946" y="1233996"/>
            <a:ext cx="6654909" cy="494027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err="1" smtClean="0"/>
              <a:t>rRNA</a:t>
            </a:r>
            <a:r>
              <a:rPr lang="en-US" dirty="0" smtClean="0"/>
              <a:t> attaches to mRNA and reads it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914400" lvl="1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03724" cy="2395399"/>
          </a:xfrm>
        </p:spPr>
        <p:txBody>
          <a:bodyPr/>
          <a:lstStyle/>
          <a:p>
            <a:pPr marL="514350" indent="-514350">
              <a:buFont typeface="+mj-lt"/>
              <a:buNone/>
            </a:pPr>
            <a:r>
              <a:rPr lang="en-US" dirty="0" smtClean="0"/>
              <a:t>The </a:t>
            </a:r>
            <a:r>
              <a:rPr lang="en-US" dirty="0" err="1" smtClean="0"/>
              <a:t>tRNA</a:t>
            </a:r>
            <a:r>
              <a:rPr lang="en-US" dirty="0" smtClean="0"/>
              <a:t> with the </a:t>
            </a:r>
            <a:r>
              <a:rPr lang="en-US" dirty="0" err="1" smtClean="0"/>
              <a:t>anticodon</a:t>
            </a:r>
            <a:r>
              <a:rPr lang="en-US" dirty="0" smtClean="0"/>
              <a:t> binds to the </a:t>
            </a:r>
            <a:r>
              <a:rPr lang="en-US" dirty="0" err="1" smtClean="0"/>
              <a:t>codon</a:t>
            </a:r>
            <a:r>
              <a:rPr lang="en-US" dirty="0" smtClean="0"/>
              <a:t> located on the mRNA</a:t>
            </a:r>
          </a:p>
          <a:p>
            <a:endParaRPr lang="en-US" dirty="0"/>
          </a:p>
        </p:txBody>
      </p:sp>
      <p:pic>
        <p:nvPicPr>
          <p:cNvPr id="5" name="Picture 4" descr="http://library.thinkquest.org/04apr/00217/images/content/ribos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6224" y="2745268"/>
            <a:ext cx="5123258" cy="3688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60" y="4345618"/>
            <a:ext cx="7603724" cy="23953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 descr="protein synthesis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43000"/>
            <a:ext cx="7659774" cy="269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45" y="2589501"/>
            <a:ext cx="4006434" cy="3979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04" y="1143000"/>
            <a:ext cx="8229600" cy="3001682"/>
          </a:xfrm>
        </p:spPr>
        <p:txBody>
          <a:bodyPr>
            <a:normAutofit/>
          </a:bodyPr>
          <a:lstStyle/>
          <a:p>
            <a:r>
              <a:rPr lang="en-US" dirty="0" smtClean="0"/>
              <a:t>Where: Starts in the </a:t>
            </a:r>
            <a:r>
              <a:rPr lang="en-US" u="sng" dirty="0" smtClean="0"/>
              <a:t>nucleus</a:t>
            </a:r>
            <a:r>
              <a:rPr lang="en-US" dirty="0" smtClean="0"/>
              <a:t>,</a:t>
            </a:r>
            <a:r>
              <a:rPr lang="en-US" baseline="0" dirty="0" smtClean="0"/>
              <a:t> continues</a:t>
            </a:r>
            <a:r>
              <a:rPr lang="en-US" dirty="0" smtClean="0"/>
              <a:t> on </a:t>
            </a:r>
            <a:r>
              <a:rPr lang="en-US" u="sng" dirty="0" err="1" smtClean="0"/>
              <a:t>ribosomes</a:t>
            </a:r>
            <a:r>
              <a:rPr lang="en-US" dirty="0" smtClean="0"/>
              <a:t> in the cytoplasm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60" y="4345618"/>
            <a:ext cx="7603724" cy="2395399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protein synthesis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0" y="1142999"/>
            <a:ext cx="7603724" cy="2700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rotein synthesis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7" y="1128981"/>
            <a:ext cx="8149203" cy="2892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3043"/>
            <a:ext cx="7854653" cy="162312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 The process repeats until a STOP </a:t>
            </a:r>
            <a:r>
              <a:rPr lang="en-US" dirty="0" err="1" smtClean="0"/>
              <a:t>codon</a:t>
            </a:r>
            <a:r>
              <a:rPr lang="en-US" dirty="0" smtClean="0"/>
              <a:t> is read.</a:t>
            </a:r>
          </a:p>
        </p:txBody>
      </p:sp>
      <p:pic>
        <p:nvPicPr>
          <p:cNvPr id="5" name="Picture 4" descr="protein synthesis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70" y="1417638"/>
            <a:ext cx="7939630" cy="295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rna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21794" r="-21794"/>
          <a:stretch>
            <a:fillRect/>
          </a:stretch>
        </p:blipFill>
        <p:spPr>
          <a:xfrm>
            <a:off x="0" y="330709"/>
            <a:ext cx="10002070" cy="550075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ll protein synthe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508000"/>
            <a:ext cx="6985000" cy="58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7"/>
            <a:ext cx="8359963" cy="558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With few exceptions, most codes are</a:t>
            </a:r>
            <a:r>
              <a:rPr lang="en-US" baseline="0" dirty="0" smtClean="0"/>
              <a:t> the same in all organisms</a:t>
            </a:r>
          </a:p>
          <a:p>
            <a:pPr lvl="1"/>
            <a:r>
              <a:rPr lang="en-US" dirty="0" smtClean="0"/>
              <a:t>Ex GUC codes for </a:t>
            </a:r>
            <a:r>
              <a:rPr lang="en-US" dirty="0" err="1" smtClean="0"/>
              <a:t>valine</a:t>
            </a:r>
            <a:r>
              <a:rPr lang="en-US" dirty="0" smtClean="0"/>
              <a:t> in bacteria, in</a:t>
            </a:r>
            <a:r>
              <a:rPr lang="en-US" baseline="0" dirty="0" smtClean="0"/>
              <a:t> eagles, in plants….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331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Protein Synthesis</a:t>
            </a:r>
            <a:endParaRPr lang="en-US" dirty="0"/>
          </a:p>
        </p:txBody>
      </p:sp>
      <p:pic>
        <p:nvPicPr>
          <p:cNvPr id="9" name="Picture 6" descr="http://stemcells.nih.gov/StaticResources/info/scireport/images/figure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427" y="912488"/>
            <a:ext cx="7561679" cy="46007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" y="563686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*Think of the bases of DNA like letters…Letters form words…Words form sentences!*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Why: Proteins are built according to instructions </a:t>
            </a:r>
            <a:r>
              <a:rPr lang="en-US" u="sng" dirty="0" smtClean="0"/>
              <a:t>coded in DNA </a:t>
            </a:r>
            <a:r>
              <a:rPr lang="en-US" dirty="0" smtClean="0"/>
              <a:t>determine traits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04" y="1143000"/>
            <a:ext cx="8229600" cy="3001682"/>
          </a:xfrm>
        </p:spPr>
        <p:txBody>
          <a:bodyPr>
            <a:normAutofit/>
          </a:bodyPr>
          <a:lstStyle/>
          <a:p>
            <a:r>
              <a:rPr lang="en-US" dirty="0" smtClean="0"/>
              <a:t>How: Transcription and Translation</a:t>
            </a:r>
            <a:endParaRPr lang="en-US" dirty="0"/>
          </a:p>
        </p:txBody>
      </p:sp>
      <p:pic>
        <p:nvPicPr>
          <p:cNvPr id="6" name="Picture 5" descr="cell protein synthe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59" y="2056453"/>
            <a:ext cx="5296892" cy="4430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does </a:t>
            </a:r>
            <a:r>
              <a:rPr lang="en-US" b="1" i="1" u="sng" dirty="0" smtClean="0"/>
              <a:t>NOT</a:t>
            </a:r>
            <a:r>
              <a:rPr lang="en-US" u="sng" dirty="0" smtClean="0"/>
              <a:t> </a:t>
            </a:r>
            <a:r>
              <a:rPr lang="en-US" u="sng" dirty="0" smtClean="0"/>
              <a:t>leave</a:t>
            </a:r>
            <a:r>
              <a:rPr lang="en-US" u="sng" baseline="0" dirty="0" smtClean="0"/>
              <a:t> the nucleus</a:t>
            </a:r>
            <a:endParaRPr lang="en-US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00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nucleic acid</a:t>
            </a:r>
            <a:r>
              <a:rPr lang="en-US" baseline="0" dirty="0" smtClean="0"/>
              <a:t> that</a:t>
            </a:r>
            <a:r>
              <a:rPr lang="en-US" dirty="0" smtClean="0"/>
              <a:t> plays key roles in the manufacturing of proteins</a:t>
            </a:r>
          </a:p>
          <a:p>
            <a:pPr>
              <a:buNone/>
            </a:pPr>
            <a:r>
              <a:rPr lang="en-US" dirty="0" smtClean="0"/>
              <a:t>Named for the 6-carbon sugar ribose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Uracil</a:t>
            </a:r>
            <a:r>
              <a:rPr lang="en-US" baseline="0" dirty="0" smtClean="0"/>
              <a:t> replaces Thymine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5925" y="2891183"/>
            <a:ext cx="2330875" cy="351185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24" y="1173430"/>
            <a:ext cx="4350362" cy="5487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262" y="274638"/>
            <a:ext cx="7581331" cy="1143000"/>
          </a:xfrm>
        </p:spPr>
        <p:txBody>
          <a:bodyPr/>
          <a:lstStyle/>
          <a:p>
            <a:r>
              <a:rPr lang="en-US" dirty="0" smtClean="0"/>
              <a:t>RNA vs. DNA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86" y="1535113"/>
            <a:ext cx="975815" cy="639762"/>
          </a:xfrm>
        </p:spPr>
        <p:txBody>
          <a:bodyPr/>
          <a:lstStyle/>
          <a:p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128" y="2174875"/>
            <a:ext cx="2545307" cy="2270437"/>
          </a:xfrm>
        </p:spPr>
        <p:txBody>
          <a:bodyPr>
            <a:normAutofit/>
          </a:bodyPr>
          <a:lstStyle/>
          <a:p>
            <a:r>
              <a:rPr lang="en-US" dirty="0" smtClean="0"/>
              <a:t>Single Strand</a:t>
            </a:r>
          </a:p>
          <a:p>
            <a:r>
              <a:rPr lang="en-US" dirty="0" smtClean="0"/>
              <a:t>Ribose Sugar</a:t>
            </a:r>
          </a:p>
          <a:p>
            <a:r>
              <a:rPr lang="en-US" dirty="0" smtClean="0"/>
              <a:t>A, C, G, U</a:t>
            </a:r>
            <a:endParaRPr lang="en-US" b="1" dirty="0" smtClean="0"/>
          </a:p>
          <a:p>
            <a:r>
              <a:rPr lang="en-US" dirty="0" smtClean="0"/>
              <a:t>Leaves nucleus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1206" y="1535113"/>
            <a:ext cx="1062504" cy="639762"/>
          </a:xfrm>
        </p:spPr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3838" y="2174875"/>
            <a:ext cx="2630162" cy="2039512"/>
          </a:xfrm>
        </p:spPr>
        <p:txBody>
          <a:bodyPr>
            <a:normAutofit/>
          </a:bodyPr>
          <a:lstStyle/>
          <a:p>
            <a:r>
              <a:rPr lang="en-US" dirty="0" smtClean="0"/>
              <a:t>Double Strand</a:t>
            </a:r>
          </a:p>
          <a:p>
            <a:r>
              <a:rPr lang="en-US" dirty="0" err="1" smtClean="0"/>
              <a:t>Deoxyribose</a:t>
            </a:r>
            <a:endParaRPr lang="en-US" dirty="0" smtClean="0"/>
          </a:p>
          <a:p>
            <a:r>
              <a:rPr lang="en-US" dirty="0" smtClean="0"/>
              <a:t>A, C, G, T</a:t>
            </a:r>
            <a:endParaRPr lang="en-US" b="1" dirty="0" smtClean="0"/>
          </a:p>
          <a:p>
            <a:r>
              <a:rPr lang="en-US" dirty="0" smtClean="0"/>
              <a:t>Stays in nucleus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RNA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Messenger RNA (mRNA)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Leaves the nucleus and enters the cytoplasm</a:t>
            </a:r>
          </a:p>
        </p:txBody>
      </p:sp>
      <p:pic>
        <p:nvPicPr>
          <p:cNvPr id="6" name="Picture 5" descr="transcription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3816350"/>
            <a:ext cx="5168900" cy="77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533</Words>
  <Application>Microsoft Macintosh PowerPoint</Application>
  <PresentationFormat>On-screen Show (4:3)</PresentationFormat>
  <Paragraphs>110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Protein Synthesis</vt:lpstr>
      <vt:lpstr>Protein Synthesis</vt:lpstr>
      <vt:lpstr>Protein Synthesis</vt:lpstr>
      <vt:lpstr>Protein Synthesis</vt:lpstr>
      <vt:lpstr>Protein Synthesis</vt:lpstr>
      <vt:lpstr>Protein Synthesis</vt:lpstr>
      <vt:lpstr>RNA</vt:lpstr>
      <vt:lpstr>RNA vs. DNA</vt:lpstr>
      <vt:lpstr>Three kinds of RNA</vt:lpstr>
      <vt:lpstr>Three kinds of RNA</vt:lpstr>
      <vt:lpstr>Three kinds of RNA</vt:lpstr>
      <vt:lpstr>CODON</vt:lpstr>
      <vt:lpstr>2 STAGES OF PROTEIN SYNTHESIS</vt:lpstr>
      <vt:lpstr>2 STAGES OF PROTEIN SYNTHESIS</vt:lpstr>
      <vt:lpstr>TRANSCRIPTION</vt:lpstr>
      <vt:lpstr>PowerPoint Presentation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Translation</vt:lpstr>
      <vt:lpstr>Translation</vt:lpstr>
      <vt:lpstr>Translation</vt:lpstr>
      <vt:lpstr>Translation</vt:lpstr>
      <vt:lpstr>Translation</vt:lpstr>
      <vt:lpstr>Translation</vt:lpstr>
      <vt:lpstr>PowerPoint Presentation</vt:lpstr>
      <vt:lpstr>PowerPoint Presentation</vt:lpstr>
      <vt:lpstr>PowerPoint Presentation</vt:lpstr>
      <vt:lpstr>CODONS</vt:lpstr>
      <vt:lpstr>Protein Synthesis</vt:lpstr>
    </vt:vector>
  </TitlesOfParts>
  <Company>ICSD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teacher</dc:creator>
  <cp:lastModifiedBy>Teacher ICSD</cp:lastModifiedBy>
  <cp:revision>23</cp:revision>
  <cp:lastPrinted>2013-02-12T16:49:43Z</cp:lastPrinted>
  <dcterms:created xsi:type="dcterms:W3CDTF">2012-03-01T14:31:22Z</dcterms:created>
  <dcterms:modified xsi:type="dcterms:W3CDTF">2017-02-15T21:16:39Z</dcterms:modified>
</cp:coreProperties>
</file>